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260" r:id="rId4"/>
    <p:sldId id="258" r:id="rId5"/>
    <p:sldId id="339" r:id="rId6"/>
    <p:sldId id="333" r:id="rId7"/>
    <p:sldId id="337" r:id="rId8"/>
    <p:sldId id="334" r:id="rId9"/>
    <p:sldId id="338" r:id="rId10"/>
    <p:sldId id="340" r:id="rId11"/>
    <p:sldId id="342" r:id="rId12"/>
    <p:sldId id="343" r:id="rId13"/>
    <p:sldId id="345" r:id="rId14"/>
    <p:sldId id="344" r:id="rId15"/>
    <p:sldId id="346" r:id="rId16"/>
    <p:sldId id="347" r:id="rId17"/>
    <p:sldId id="341" r:id="rId18"/>
    <p:sldId id="348" r:id="rId19"/>
    <p:sldId id="330" r:id="rId20"/>
    <p:sldId id="332" r:id="rId21"/>
    <p:sldId id="331" r:id="rId22"/>
    <p:sldId id="320" r:id="rId23"/>
    <p:sldId id="321" r:id="rId24"/>
    <p:sldId id="322" r:id="rId25"/>
    <p:sldId id="323" r:id="rId26"/>
    <p:sldId id="328" r:id="rId27"/>
    <p:sldId id="329" r:id="rId28"/>
    <p:sldId id="305" r:id="rId29"/>
    <p:sldId id="306" r:id="rId30"/>
    <p:sldId id="307" r:id="rId31"/>
    <p:sldId id="299" r:id="rId32"/>
    <p:sldId id="300" r:id="rId33"/>
    <p:sldId id="308" r:id="rId34"/>
    <p:sldId id="293" r:id="rId35"/>
    <p:sldId id="294" r:id="rId36"/>
    <p:sldId id="295" r:id="rId37"/>
    <p:sldId id="296" r:id="rId38"/>
    <p:sldId id="309" r:id="rId39"/>
    <p:sldId id="313" r:id="rId40"/>
    <p:sldId id="310" r:id="rId41"/>
    <p:sldId id="311" r:id="rId42"/>
    <p:sldId id="312" r:id="rId43"/>
    <p:sldId id="277" r:id="rId44"/>
    <p:sldId id="297" r:id="rId45"/>
    <p:sldId id="298" r:id="rId46"/>
    <p:sldId id="301" r:id="rId47"/>
    <p:sldId id="302" r:id="rId48"/>
    <p:sldId id="303" r:id="rId49"/>
    <p:sldId id="286" r:id="rId50"/>
    <p:sldId id="287" r:id="rId51"/>
    <p:sldId id="292" r:id="rId52"/>
    <p:sldId id="289" r:id="rId53"/>
    <p:sldId id="262" r:id="rId54"/>
    <p:sldId id="274" r:id="rId55"/>
    <p:sldId id="279" r:id="rId56"/>
    <p:sldId id="284" r:id="rId57"/>
    <p:sldId id="280" r:id="rId58"/>
    <p:sldId id="281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1912D-B68E-4861-BCFA-878407B06518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7A4BF-0174-4E1F-9060-7071690D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8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7A4BF-0174-4E1F-9060-7071690D83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6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7A4BF-0174-4E1F-9060-7071690D83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9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FoV</a:t>
            </a:r>
            <a:r>
              <a:rPr lang="en-US" dirty="0"/>
              <a:t> tested: 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Pilot/Vehicle of Visual and Requirements Model Analysis Motion Cue in Flight Simulation by Sheldon baron</a:t>
            </a:r>
          </a:p>
          <a:p>
            <a:r>
              <a:rPr lang="en-GB" b="0" i="0" dirty="0">
                <a:effectLst/>
                <a:latin typeface="Times New Roman" panose="02020603050405020304" pitchFamily="18" charset="0"/>
              </a:rPr>
              <a:t>Degraded VC: </a:t>
            </a:r>
            <a:r>
              <a:rPr lang="en-GB" dirty="0"/>
              <a:t>Simplified approach for modelling pilot pursuit control behaviour in multi-loop flight control tasks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by RA Hess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7A4BF-0174-4E1F-9060-7071690D83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9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3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79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8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4653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99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95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5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8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6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3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7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853DC-1396-4DFF-9033-27BF2162C66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risa2000.github.io/hmdgdb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25FD-166B-E933-D7E6-8F7A75B2E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455" y="2404534"/>
            <a:ext cx="8396548" cy="1646302"/>
          </a:xfrm>
        </p:spPr>
        <p:txBody>
          <a:bodyPr/>
          <a:lstStyle/>
          <a:p>
            <a:r>
              <a:rPr lang="en-GB" dirty="0"/>
              <a:t>Green-Light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B9F77-198B-49CC-CB6B-4EBBF7C74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Sheharyar 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17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7C52-6F5E-05EF-6D2F-16BAC42D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ED0B-FCAE-0134-7B02-ECE72FA47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subjective comments, participants are looking right in the </a:t>
            </a:r>
            <a:r>
              <a:rPr lang="en-US" dirty="0" err="1"/>
              <a:t>centre</a:t>
            </a:r>
            <a:r>
              <a:rPr lang="en-US" dirty="0"/>
              <a:t> of the screen as predicted but this is due to the reticle.</a:t>
            </a:r>
          </a:p>
          <a:p>
            <a:r>
              <a:rPr lang="en-US" dirty="0"/>
              <a:t>Larger </a:t>
            </a:r>
            <a:r>
              <a:rPr lang="en-US" dirty="0" err="1"/>
              <a:t>FoV</a:t>
            </a:r>
            <a:r>
              <a:rPr lang="en-US" dirty="0"/>
              <a:t> made participants feel like they were faster</a:t>
            </a:r>
          </a:p>
          <a:p>
            <a:pPr lvl="1"/>
            <a:r>
              <a:rPr lang="en-US" dirty="0"/>
              <a:t>Some correlation with the predictions</a:t>
            </a:r>
          </a:p>
          <a:p>
            <a:r>
              <a:rPr lang="en-US" dirty="0"/>
              <a:t>To </a:t>
            </a:r>
            <a:r>
              <a:rPr lang="en-US" dirty="0" err="1"/>
              <a:t>analyse</a:t>
            </a:r>
            <a:r>
              <a:rPr lang="en-US" dirty="0"/>
              <a:t> why, need to look at how changes in elevation and azimuth angels look like for actual motion and 2 key viewing angles:</a:t>
            </a:r>
          </a:p>
          <a:p>
            <a:pPr lvl="1"/>
            <a:r>
              <a:rPr lang="en-US" dirty="0"/>
              <a:t>Where they should have looked: 45 degrees left or right</a:t>
            </a:r>
          </a:p>
          <a:p>
            <a:pPr lvl="1"/>
            <a:r>
              <a:rPr lang="en-US" dirty="0"/>
              <a:t>Where they actually looked: assumed to be 7.5 degrees left or right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2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1248-20FA-0B99-DE1A-F1851241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Discussion-continued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5BC40-4FA7-421D-4CAA-3F2AE32A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Took the results of one run from the average participant for </a:t>
            </a:r>
            <a:r>
              <a:rPr lang="en-US" dirty="0" err="1"/>
              <a:t>FoV</a:t>
            </a:r>
            <a:r>
              <a:rPr lang="en-US" dirty="0"/>
              <a:t> = 140 degrees:</a:t>
            </a:r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EB29E87A-7DCF-8E43-9C2F-34FAD2FC6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9" y="2900218"/>
            <a:ext cx="5010425" cy="3757819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62D449FC-AAA8-43CB-4AED-B6BC820B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0218"/>
            <a:ext cx="5087395" cy="38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21EF-9DE1-6D34-95AC-8DCFC6BF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Discussion-continued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A0C0A-0DDF-3893-62DA-118902490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changes in azimuth and elevation angles at </a:t>
            </a:r>
            <a:r>
              <a:rPr lang="en-US" dirty="0" err="1"/>
              <a:t>FoV</a:t>
            </a:r>
            <a:r>
              <a:rPr lang="en-US" dirty="0"/>
              <a:t> = 90 degrees</a:t>
            </a:r>
          </a:p>
        </p:txBody>
      </p:sp>
      <p:pic>
        <p:nvPicPr>
          <p:cNvPr id="5" name="Picture 4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B27301A1-B094-649D-18BA-E5F0D5589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68867"/>
            <a:ext cx="5852172" cy="4389129"/>
          </a:xfrm>
          <a:prstGeom prst="rect">
            <a:avLst/>
          </a:prstGeom>
        </p:spPr>
      </p:pic>
      <p:pic>
        <p:nvPicPr>
          <p:cNvPr id="7" name="Picture 6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0211C74-9B9E-EC2C-D6A3-78E9C3FBD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93" y="246887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2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21EF-9DE1-6D34-95AC-8DCFC6BF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Discussion-continued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A0C0A-0DDF-3893-62DA-118902490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changes in azimuth and elevation angles at </a:t>
            </a:r>
            <a:r>
              <a:rPr lang="en-US" dirty="0" err="1"/>
              <a:t>FoV</a:t>
            </a:r>
            <a:r>
              <a:rPr lang="en-US" dirty="0"/>
              <a:t> = 15 degrees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301A1-B094-649D-18BA-E5F0D5589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468867"/>
            <a:ext cx="585217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11C74-9B9E-EC2C-D6A3-78E9C3FBD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0093" y="246887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7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number of blue and orange lines&#10;&#10;Description automatically generated">
            <a:extLst>
              <a:ext uri="{FF2B5EF4-FFF2-40B4-BE49-F238E27FC236}">
                <a16:creationId xmlns:a16="http://schemas.microsoft.com/office/drawing/2014/main" id="{CE68EB09-F652-ED06-D1C2-64AD144C5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82"/>
            <a:ext cx="6231467" cy="4673600"/>
          </a:xfrm>
          <a:prstGeom prst="rect">
            <a:avLst/>
          </a:prstGeom>
        </p:spPr>
      </p:pic>
      <p:pic>
        <p:nvPicPr>
          <p:cNvPr id="11" name="Picture 10" descr="A graph of a number of blue and orange lines&#10;&#10;Description automatically generated">
            <a:extLst>
              <a:ext uri="{FF2B5EF4-FFF2-40B4-BE49-F238E27FC236}">
                <a16:creationId xmlns:a16="http://schemas.microsoft.com/office/drawing/2014/main" id="{172E90A1-E87A-31E8-2638-9A16687E0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5" y="720436"/>
            <a:ext cx="6465455" cy="4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2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743C52-7600-2BFB-EFF7-F100BE83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21" y="744456"/>
            <a:ext cx="6310279" cy="4732709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E886AA2-5020-5CE7-52C9-CFF047E54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4456"/>
            <a:ext cx="6014713" cy="45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6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7456-974B-AB0D-4DC2-3EFF8AA9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35320-D030-2EE7-5E87-6B202A308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Visual model stated that changes in azimuth were better perceived at 45 degrees</a:t>
            </a:r>
          </a:p>
          <a:p>
            <a:pPr lvl="1"/>
            <a:r>
              <a:rPr lang="en-US" dirty="0"/>
              <a:t>Good indication of forward motion</a:t>
            </a:r>
          </a:p>
          <a:p>
            <a:r>
              <a:rPr lang="en-US" dirty="0"/>
              <a:t>Results show that, while this is true, there are more “spikes” in </a:t>
            </a:r>
            <a:r>
              <a:rPr lang="en-US" dirty="0" err="1"/>
              <a:t>dAzimuth</a:t>
            </a:r>
            <a:r>
              <a:rPr lang="en-US" dirty="0"/>
              <a:t> at 7.5 degrees for actual motion</a:t>
            </a:r>
          </a:p>
          <a:p>
            <a:pPr lvl="1"/>
            <a:r>
              <a:rPr lang="en-US" dirty="0"/>
              <a:t>Gain is small between two views for the azimuth angle</a:t>
            </a:r>
          </a:p>
          <a:p>
            <a:pPr lvl="1"/>
            <a:r>
              <a:rPr lang="en-US" dirty="0"/>
              <a:t>Loss in </a:t>
            </a:r>
            <a:r>
              <a:rPr lang="en-US" dirty="0" err="1"/>
              <a:t>dElevation</a:t>
            </a:r>
            <a:endParaRPr lang="en-US" dirty="0"/>
          </a:p>
          <a:p>
            <a:r>
              <a:rPr lang="en-US" dirty="0"/>
              <a:t>Pilots thus look at the </a:t>
            </a:r>
            <a:r>
              <a:rPr lang="en-US" dirty="0" err="1"/>
              <a:t>centre</a:t>
            </a:r>
            <a:r>
              <a:rPr lang="en-US" dirty="0"/>
              <a:t> for the pitch feedback</a:t>
            </a:r>
          </a:p>
          <a:p>
            <a:pPr lvl="1"/>
            <a:r>
              <a:rPr lang="en-US" dirty="0"/>
              <a:t>Small texture of grass is enough to perceive velocity</a:t>
            </a:r>
          </a:p>
          <a:p>
            <a:r>
              <a:rPr lang="en-US" dirty="0"/>
              <a:t>No significant difference in performance vs run-order</a:t>
            </a:r>
          </a:p>
          <a:p>
            <a:r>
              <a:rPr lang="en-US" dirty="0"/>
              <a:t>Helps </a:t>
            </a:r>
            <a:r>
              <a:rPr lang="en-US" dirty="0" err="1"/>
              <a:t>contexualise</a:t>
            </a:r>
            <a:r>
              <a:rPr lang="en-US" dirty="0"/>
              <a:t> how much changes in azimuth and elevation angles matter</a:t>
            </a:r>
          </a:p>
        </p:txBody>
      </p:sp>
    </p:spTree>
    <p:extLst>
      <p:ext uri="{BB962C8B-B14F-4D97-AF65-F5344CB8AC3E}">
        <p14:creationId xmlns:p14="http://schemas.microsoft.com/office/powerpoint/2010/main" val="46426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93D8-B334-E904-3242-03F3AA40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A8A5-0985-0060-A559-4CD44C28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for more Degrees-Of-Freedom because peripheral vision is needed to de-couple motion</a:t>
            </a:r>
          </a:p>
          <a:p>
            <a:pPr lvl="1"/>
            <a:r>
              <a:rPr lang="en-US" dirty="0"/>
              <a:t>Better perception of roll control [1]</a:t>
            </a:r>
          </a:p>
          <a:p>
            <a:pPr lvl="1"/>
            <a:r>
              <a:rPr lang="en-US" dirty="0"/>
              <a:t>Need peripheral vision to de-couple pitch rate from forward velocity</a:t>
            </a:r>
          </a:p>
          <a:p>
            <a:r>
              <a:rPr lang="en-US" dirty="0"/>
              <a:t>Allow for head tracking</a:t>
            </a:r>
          </a:p>
          <a:p>
            <a:pPr lvl="1"/>
            <a:r>
              <a:rPr lang="en-US" dirty="0"/>
              <a:t>Prevents them from losing sight of grass when pitched up</a:t>
            </a:r>
          </a:p>
          <a:p>
            <a:pPr lvl="1"/>
            <a:r>
              <a:rPr lang="en-US" dirty="0"/>
              <a:t>More comfortable</a:t>
            </a:r>
          </a:p>
          <a:p>
            <a:r>
              <a:rPr lang="en-US" dirty="0"/>
              <a:t>Consider effect of the number of points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6558E-72E6-E491-9860-261D73D91C04}"/>
              </a:ext>
            </a:extLst>
          </p:cNvPr>
          <p:cNvSpPr txBox="1"/>
          <p:nvPr/>
        </p:nvSpPr>
        <p:spPr>
          <a:xfrm>
            <a:off x="677334" y="5902035"/>
            <a:ext cx="11145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William Chung, Barbara Sweet, Mary Kaiser, and Emily Lewis. “Visual Cueing Effects Investigation for a Hovering Task”. </a:t>
            </a:r>
            <a:r>
              <a:rPr lang="en-US" sz="1400" dirty="0" err="1"/>
              <a:t>en</a:t>
            </a:r>
            <a:r>
              <a:rPr lang="en-US" sz="1400" dirty="0"/>
              <a:t>. In: AIAA Modeling and Simulation Technologies Conference and Exhibit. Austin, Texas: American Institute of Aeronautics and Astronautics, Aug. 2003</a:t>
            </a:r>
          </a:p>
        </p:txBody>
      </p:sp>
    </p:spTree>
    <p:extLst>
      <p:ext uri="{BB962C8B-B14F-4D97-AF65-F5344CB8AC3E}">
        <p14:creationId xmlns:p14="http://schemas.microsoft.com/office/powerpoint/2010/main" val="232673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80FB-5728-26F2-4C8E-93AFAC30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to 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7F441-49A8-11D6-B306-5364794E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Preface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List of Figures/Abbreviations</a:t>
            </a:r>
          </a:p>
          <a:p>
            <a:r>
              <a:rPr lang="en-US" dirty="0"/>
              <a:t>Adding extra graphs and tables</a:t>
            </a:r>
          </a:p>
          <a:p>
            <a:pPr lvl="1"/>
            <a:r>
              <a:rPr lang="en-US" dirty="0"/>
              <a:t>Some for the results chapter</a:t>
            </a:r>
          </a:p>
          <a:p>
            <a:r>
              <a:rPr lang="en-US" dirty="0"/>
              <a:t>Fix references</a:t>
            </a:r>
          </a:p>
        </p:txBody>
      </p:sp>
    </p:spTree>
    <p:extLst>
      <p:ext uri="{BB962C8B-B14F-4D97-AF65-F5344CB8AC3E}">
        <p14:creationId xmlns:p14="http://schemas.microsoft.com/office/powerpoint/2010/main" val="1823143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7538-81D2-4027-51F6-5C1D01D7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Motion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41C0BE8C-F2DE-10F9-545F-85D6C5FBC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06" y="1334754"/>
            <a:ext cx="3714188" cy="2785641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79A8DA42-86EE-64B5-6A5B-22211E5D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02" y="1137872"/>
            <a:ext cx="4239208" cy="3179406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C7113D4D-C93A-841F-806C-D6B149A9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0" y="1137872"/>
            <a:ext cx="4239208" cy="31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2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1ABB36AC-8E53-4110-476B-CF468BCF9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7" r="19493"/>
          <a:stretch/>
        </p:blipFill>
        <p:spPr>
          <a:xfrm>
            <a:off x="2027910" y="170415"/>
            <a:ext cx="5763236" cy="60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4F71-FAA9-A75E-25D4-DE43FCDB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DB59A-DE3B-C17A-74C5-7A9E444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2BA07-E790-7E20-5017-A501A762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65918"/>
            <a:ext cx="6944694" cy="5782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2624D-86C0-22EB-6AC3-108DBF36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95" y="4799932"/>
            <a:ext cx="2499776" cy="1448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1C1BB-2127-E471-AB45-1B5BA65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841" y="384306"/>
            <a:ext cx="3270684" cy="864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0E058-929B-9BFD-0A5D-37D69F1EC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320" y="1560282"/>
            <a:ext cx="4089021" cy="772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3EC43-59F2-0FF8-B7E7-1A763731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123" y="2881082"/>
            <a:ext cx="335326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6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3B99-6516-3D07-C0D5-5CFB4742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Motion on retina</a:t>
            </a:r>
          </a:p>
        </p:txBody>
      </p:sp>
      <p:pic>
        <p:nvPicPr>
          <p:cNvPr id="5" name="Content Placeholder 4" descr="A graph of 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302DE2FA-7B1A-3B3B-74B9-0DC1BB8C6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43" y="1270000"/>
            <a:ext cx="6637866" cy="4978400"/>
          </a:xfrm>
        </p:spPr>
      </p:pic>
    </p:spTree>
    <p:extLst>
      <p:ext uri="{BB962C8B-B14F-4D97-AF65-F5344CB8AC3E}">
        <p14:creationId xmlns:p14="http://schemas.microsoft.com/office/powerpoint/2010/main" val="3567695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CFB7-DADD-EED4-9D1F-E533E272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Analytically calculating the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1E1C0-7D12-C164-9E07-BEB23BB5B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23"/>
          <a:stretch/>
        </p:blipFill>
        <p:spPr>
          <a:xfrm>
            <a:off x="677334" y="2160589"/>
            <a:ext cx="3827555" cy="126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D3C20-5CDA-5B6D-713F-BF725A5B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77" y="2160589"/>
            <a:ext cx="2355619" cy="713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6B83A1-E834-7658-1B42-DAA3A75C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3" y="4947491"/>
            <a:ext cx="3560417" cy="819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2621B-C94A-2E61-8057-AC83284E9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30" y="4782435"/>
            <a:ext cx="2932943" cy="819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4347C0-CAAC-E82F-01BD-731FE35A3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94" y="5911926"/>
            <a:ext cx="3317656" cy="682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8166FC-3179-A9B7-AB72-77B9BEADA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019" y="5963244"/>
            <a:ext cx="5001323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34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A15E-8EDF-F048-4393-F170395C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67758-8372-E52E-14D0-31E78C61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the input to generate the speed and pitching angles</a:t>
            </a:r>
          </a:p>
          <a:p>
            <a:r>
              <a:rPr lang="en-GB" dirty="0"/>
              <a:t>Fix z to -5 metres (on the ground)</a:t>
            </a:r>
          </a:p>
          <a:p>
            <a:r>
              <a:rPr lang="en-GB" dirty="0"/>
              <a:t>Still need to fix x and y</a:t>
            </a:r>
          </a:p>
          <a:p>
            <a:pPr lvl="1"/>
            <a:r>
              <a:rPr lang="en-GB" dirty="0"/>
              <a:t>Fix them based on </a:t>
            </a:r>
            <a:r>
              <a:rPr lang="en-GB" dirty="0" err="1"/>
              <a:t>FoV</a:t>
            </a:r>
            <a:endParaRPr lang="en-GB" dirty="0"/>
          </a:p>
          <a:p>
            <a:pPr lvl="1"/>
            <a:r>
              <a:rPr lang="en-GB" dirty="0"/>
              <a:t>For a particular </a:t>
            </a:r>
            <a:r>
              <a:rPr lang="en-GB" dirty="0" err="1"/>
              <a:t>FoV</a:t>
            </a:r>
            <a:r>
              <a:rPr lang="en-GB" dirty="0"/>
              <a:t>, find the behaviour for different x and y values</a:t>
            </a:r>
          </a:p>
          <a:p>
            <a:pPr lvl="1"/>
            <a:r>
              <a:rPr lang="en-GB" dirty="0"/>
              <a:t>Average this behaviour to find the behaviour for this </a:t>
            </a:r>
            <a:r>
              <a:rPr lang="en-GB" dirty="0" err="1"/>
              <a:t>FoV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631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0709-EF72-3ED9-A756-01393598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elevation angle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43811D-4CA9-61A1-ED98-74E4C8F44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7" y="1346402"/>
            <a:ext cx="5852172" cy="43891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54DCB-5417-EA1E-0B73-A3BA693C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089" y="134640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809B-E1DD-09F0-7253-CE318852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azimuth angle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AAC5DCB-87CC-9515-868A-AD1997ED1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1" y="1346354"/>
            <a:ext cx="5733834" cy="43003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1792F-E698-B13C-6099-4A4207C50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333" y="125760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14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7CEC-F2FF-6C32-1D74-09688C5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change for elevation</a:t>
            </a:r>
          </a:p>
        </p:txBody>
      </p:sp>
      <p:pic>
        <p:nvPicPr>
          <p:cNvPr id="5" name="Content Placeholder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BA9A2129-8080-2B20-4428-906092F1A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8" y="1379224"/>
            <a:ext cx="5218972" cy="3914229"/>
          </a:xfrm>
        </p:spPr>
      </p:pic>
      <p:pic>
        <p:nvPicPr>
          <p:cNvPr id="7" name="Picture 6" descr="A graph with text and numbers&#10;&#10;Description automatically generated">
            <a:extLst>
              <a:ext uri="{FF2B5EF4-FFF2-40B4-BE49-F238E27FC236}">
                <a16:creationId xmlns:a16="http://schemas.microsoft.com/office/drawing/2014/main" id="{592A926A-435E-945D-61B9-A4F64409B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34" y="1471885"/>
            <a:ext cx="5218973" cy="39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6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9FF1-345D-4FFF-D59B-906045E2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change for Azimuth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F642FC9-0EE0-2C05-EC57-80D3E7A98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4" y="1488281"/>
            <a:ext cx="5175249" cy="3881437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59DBFAD-DEA1-FC72-A0C0-58FE3EB2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94" y="127000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36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5A49-BED7-8803-5D00-F0DF1144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Model- Controlled dynamics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6D0F-17AA-C32E-4116-1F83300DC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with linearised trimmed equations [1]: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Assume height is fixed and </a:t>
            </a:r>
            <a:r>
              <a:rPr lang="en-GB" dirty="0" err="1"/>
              <a:t>X_q</a:t>
            </a:r>
            <a:r>
              <a:rPr lang="en-GB" dirty="0"/>
              <a:t>*q &lt;&lt;</a:t>
            </a:r>
            <a:r>
              <a:rPr lang="en-GB" dirty="0" err="1"/>
              <a:t>X_u</a:t>
            </a:r>
            <a:r>
              <a:rPr lang="en-GB" dirty="0"/>
              <a:t>*u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3024B-7497-93B0-8C70-932CCB84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6" y="2588545"/>
            <a:ext cx="5182323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B2F1C-021A-1AD0-6A82-606FF243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90" y="4362585"/>
            <a:ext cx="2848373" cy="914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2FFB3-DC71-FC2D-4155-F991DE9F312D}"/>
              </a:ext>
            </a:extLst>
          </p:cNvPr>
          <p:cNvSpPr txBox="1"/>
          <p:nvPr/>
        </p:nvSpPr>
        <p:spPr>
          <a:xfrm>
            <a:off x="1250302" y="5850294"/>
            <a:ext cx="6539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AN INVESTIGATION OF PILOT MODELLING FOR HELICOPTER HANDLING QUALITIES ANALYSIS – Helen Marie Baker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3008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81F0-ABD8-9754-BF21-7F1D0179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Model- Controlled dynamics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7A5E-FE05-439B-D30F-0FB42BA2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Assume u and </a:t>
            </a:r>
            <a:r>
              <a:rPr lang="en-GB" dirty="0" err="1"/>
              <a:t>u_dot</a:t>
            </a:r>
            <a:r>
              <a:rPr lang="en-GB" dirty="0"/>
              <a:t> are 0: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Laplace transform and rearrange: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92C43-9C66-A92E-2D3C-99DF2F14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6" y="2560889"/>
            <a:ext cx="2210200" cy="11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F182D-97C7-CD81-EC4D-DEBBC8D7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714" y="4407606"/>
            <a:ext cx="3211711" cy="7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8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612F-DF02-F48F-15B8-DCB56D9A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8D55-3E0F-40EE-F8ED-17FAA00AA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31400" cy="4697411"/>
          </a:xfrm>
        </p:spPr>
        <p:txBody>
          <a:bodyPr/>
          <a:lstStyle/>
          <a:p>
            <a:r>
              <a:rPr lang="en-GB" dirty="0"/>
              <a:t>What is the main impact of changing field of view on the performance of helicopter pilots when using VR for visual cueing.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manoeuvre is most impacted by changing field of view?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predicted pilot behaviour for the critical manoeuvre with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actual pilot behaviour for the critical manoeuvre with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effect of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pilot performance?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strategies do pilots employ to overcome adverse effects of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2091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8" descr="A diagram of a pilot model&#10;&#10;Description automatically generated">
            <a:extLst>
              <a:ext uri="{FF2B5EF4-FFF2-40B4-BE49-F238E27FC236}">
                <a16:creationId xmlns:a16="http://schemas.microsoft.com/office/drawing/2014/main" id="{BE83DA2A-5977-24B7-9414-29B7923B1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39" y="373224"/>
            <a:ext cx="4534693" cy="2550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ACDE5-A0C2-FB0E-726C-17D3C500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Model – Controlled Dynamics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2DA0-242F-B816-4E58-94E720A6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Assume Hc1 = 1</a:t>
            </a:r>
          </a:p>
          <a:p>
            <a:r>
              <a:rPr lang="en-GB" dirty="0"/>
              <a:t>Use steady state of Hc1 to derive Hc2: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4615-BF58-BAF6-39F5-20F5A483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481" y="3012385"/>
            <a:ext cx="2755425" cy="654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80AC6-8CED-A178-1FCC-8AE58CEDC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730" y="3897119"/>
            <a:ext cx="3505689" cy="53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3340D-F884-8DEC-113D-7C59415A0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764" y="4764861"/>
            <a:ext cx="2162635" cy="917482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21723B8C-5635-8189-957A-A27A27572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26" y="3089701"/>
            <a:ext cx="4343006" cy="33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B5E1-920E-1873-219A-A2BC25EF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83D0A-F00C-344E-B8FF-B28935F9E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88613"/>
                <a:ext cx="8596668" cy="38807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𝐾𝑝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400" dirty="0"/>
                  <a:t>  = </a:t>
                </a:r>
                <a:r>
                  <a:rPr lang="en-US" sz="2400" dirty="0" err="1"/>
                  <a:t>H_pilot</a:t>
                </a:r>
                <a:endParaRPr lang="en-US" sz="2400" dirty="0"/>
              </a:p>
              <a:p>
                <a:r>
                  <a:rPr lang="en-US" dirty="0" err="1"/>
                  <a:t>Kp</a:t>
                </a:r>
                <a:r>
                  <a:rPr lang="en-US" dirty="0"/>
                  <a:t> = 1.2 </a:t>
                </a:r>
              </a:p>
              <a:p>
                <a:r>
                  <a:rPr lang="en-US" dirty="0" err="1"/>
                  <a:t>Tau_e</a:t>
                </a:r>
                <a:r>
                  <a:rPr lang="en-US" dirty="0"/>
                  <a:t> = 0.2</a:t>
                </a:r>
              </a:p>
              <a:p>
                <a:r>
                  <a:rPr lang="en-US" dirty="0" err="1"/>
                  <a:t>Tau_I</a:t>
                </a:r>
                <a:r>
                  <a:rPr lang="en-US" dirty="0"/>
                  <a:t> = 0.13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83D0A-F00C-344E-B8FF-B28935F9E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88613"/>
                <a:ext cx="8596668" cy="3880773"/>
              </a:xfrm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D8CF6D7-49D5-3B88-6E3A-FC6422DA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40" y="187883"/>
            <a:ext cx="4696480" cy="243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92137B-13D1-593C-E5B6-26A7AA045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97" y="3709899"/>
            <a:ext cx="4199867" cy="31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EE91E-CB5D-630E-8A20-C2B39CF32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0682" y="3408551"/>
            <a:ext cx="4164156" cy="34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66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565C-26C2-7132-8757-58F0D1A8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6C0B-CC8B-E64D-B6B4-9CD00BF40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Wi_inner</a:t>
            </a:r>
            <a:r>
              <a:rPr lang="en-US" dirty="0"/>
              <a:t> = 1.90 rad/s</a:t>
            </a:r>
          </a:p>
          <a:p>
            <a:r>
              <a:rPr lang="en-US" dirty="0" err="1"/>
              <a:t>Wi_outer</a:t>
            </a:r>
            <a:r>
              <a:rPr lang="en-US" dirty="0"/>
              <a:t> = 0.63 rad/s</a:t>
            </a:r>
          </a:p>
          <a:p>
            <a:r>
              <a:rPr lang="en-US" dirty="0" err="1"/>
              <a:t>T_m</a:t>
            </a:r>
            <a:r>
              <a:rPr lang="en-US" dirty="0"/>
              <a:t> = 120 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3DD6F-7F1C-19A8-C154-0333FF86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06" y="237674"/>
            <a:ext cx="7343025" cy="361564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E2E7C18-E4FA-C76D-0C5F-08886FD51530}"/>
              </a:ext>
            </a:extLst>
          </p:cNvPr>
          <p:cNvSpPr/>
          <p:nvPr/>
        </p:nvSpPr>
        <p:spPr>
          <a:xfrm>
            <a:off x="8872703" y="2995127"/>
            <a:ext cx="335902" cy="1679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D8DE6-3770-373C-6976-BF6D00446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76" y="4342687"/>
            <a:ext cx="5002541" cy="13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8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528D-39AE-9D1F-F6CC-7033DD2F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Forcing Function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6DBB-DBC5-33D2-F38F-BC8000D0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7E5319-8E5A-CDDD-8CAC-7D971BADC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507166"/>
              </p:ext>
            </p:extLst>
          </p:nvPr>
        </p:nvGraphicFramePr>
        <p:xfrm>
          <a:off x="90824" y="1561284"/>
          <a:ext cx="58806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171">
                  <a:extLst>
                    <a:ext uri="{9D8B030D-6E8A-4147-A177-3AD203B41FA5}">
                      <a16:colId xmlns:a16="http://schemas.microsoft.com/office/drawing/2014/main" val="3852406423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2359170765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1702308099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79029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w_t</a:t>
                      </a:r>
                      <a:r>
                        <a:rPr lang="en-US" dirty="0"/>
                        <a:t> [rad/s]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A_t</a:t>
                      </a:r>
                      <a:r>
                        <a:rPr lang="en-US" dirty="0"/>
                        <a:t>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Phi_t</a:t>
                      </a:r>
                      <a:r>
                        <a:rPr lang="en-US" dirty="0"/>
                        <a:t> [rad]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8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0.15707963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-1.57657536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0.36651914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5.66384301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0.57595865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2.91532185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0.89011791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2.91532185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1.20427718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-4.32259724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1.93731546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-4.32290035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2.67035375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-5.55328511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3.82227106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4.60150515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5.39306738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1.27064871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4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7.27802298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2.61471712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257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741B582-68E5-84B9-E3EC-80155F09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16" y="1561284"/>
            <a:ext cx="54673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2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4C1-D173-CCD7-E395-74C47214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</a:t>
            </a:r>
            <a:r>
              <a:rPr lang="en-US" dirty="0"/>
              <a:t>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180BE-7AD1-456A-1C43-87E3FE01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Orientation specific </a:t>
            </a:r>
            <a:r>
              <a:rPr lang="en-US" dirty="0" err="1"/>
              <a:t>FoVs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Car moving in a straight line: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35x24 </a:t>
            </a:r>
            <a:r>
              <a:rPr lang="en-GB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◦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(narrow, front window only), 115x24 </a:t>
            </a:r>
            <a:r>
              <a:rPr lang="en-GB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◦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(full front window view) and 199x28 </a:t>
            </a:r>
            <a:r>
              <a:rPr lang="en-GB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◦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(full front and side-view) [1]</a:t>
            </a:r>
          </a:p>
          <a:p>
            <a:pPr lvl="1"/>
            <a:r>
              <a:rPr lang="en-US" dirty="0"/>
              <a:t>Computer Screen setup [2]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169B7-DD99-9ED1-D530-C6CF307C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07" y="3543981"/>
            <a:ext cx="3212982" cy="3314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E48BF-5AA0-B0FC-E2A3-4E68EA4984A3}"/>
              </a:ext>
            </a:extLst>
          </p:cNvPr>
          <p:cNvSpPr txBox="1"/>
          <p:nvPr/>
        </p:nvSpPr>
        <p:spPr>
          <a:xfrm>
            <a:off x="4848836" y="4484424"/>
            <a:ext cx="7273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“Speed perception affected by field of view: Energy-based versus rhythm-based processing –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B.Lidesta</a:t>
            </a:r>
            <a:r>
              <a:rPr lang="en-GB" dirty="0" err="1">
                <a:highlight>
                  <a:srgbClr val="FFFFFF"/>
                </a:highlight>
                <a:latin typeface="Arial" panose="020B0604020202020204" pitchFamily="34" charset="0"/>
              </a:rPr>
              <a:t>m</a:t>
            </a:r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[2] PILOT/VEHICLE MODEL ANALYSIS OF VISUAL AND MOTION CUE REQUIREMENTS IN FLIGHT SIMULATION. – </a:t>
            </a:r>
            <a:r>
              <a:rPr lang="en-GB" dirty="0" err="1">
                <a:highlight>
                  <a:srgbClr val="FFFFFF"/>
                </a:highlight>
                <a:latin typeface="Arial" panose="020B0604020202020204" pitchFamily="34" charset="0"/>
              </a:rPr>
              <a:t>S.Baron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05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C5B5-6805-8FD3-D2A4-DC6E4005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</a:t>
            </a:r>
            <a:r>
              <a:rPr lang="en-US" dirty="0"/>
              <a:t>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F7B0-3680-C396-6F37-F58818130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based </a:t>
            </a:r>
            <a:r>
              <a:rPr lang="en-US" dirty="0" err="1"/>
              <a:t>FoVs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DLR simulator: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Pimax</a:t>
            </a:r>
            <a:r>
              <a:rPr lang="en-US" dirty="0"/>
              <a:t> specific: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BA44-07E1-4DFC-6875-30B5D5FA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95" y="2555844"/>
            <a:ext cx="4277322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96B68-8F83-6914-D450-A29DC8AA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984" y="4058795"/>
            <a:ext cx="3016495" cy="2189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1EEFE-C209-442A-EFBA-BCA81FA3E241}"/>
              </a:ext>
            </a:extLst>
          </p:cNvPr>
          <p:cNvSpPr txBox="1"/>
          <p:nvPr/>
        </p:nvSpPr>
        <p:spPr>
          <a:xfrm>
            <a:off x="6929306" y="5432380"/>
            <a:ext cx="4585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Evaluation of Simulator Cueing Fidelity for Rotorcraft</a:t>
            </a:r>
            <a:br>
              <a:rPr lang="en-GB" dirty="0"/>
            </a:b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Certification by Simulation - DLR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21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2840-755F-34AD-6602-7E5D011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</a:t>
            </a:r>
            <a:r>
              <a:rPr lang="en-US" dirty="0"/>
              <a:t>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3140-D0B4-5425-FDF9-CA50FC6D3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Based </a:t>
            </a:r>
            <a:r>
              <a:rPr lang="en-US" dirty="0" err="1"/>
              <a:t>FoVs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30, 60, 230 degrees – For rotations, 30 degrees is sufficient and for forward motion, 40 degrees is sufficient. Not much gain beyond 60 degrees [1]</a:t>
            </a:r>
          </a:p>
          <a:p>
            <a:pPr lvl="1"/>
            <a:r>
              <a:rPr lang="en-US" dirty="0"/>
              <a:t>10,20,40,80,120 degrees for a roll control experiment.  Effective time delay decreases from 10 till 40. Reduction in time delay is minimal until 120 [2]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F60F9-DC16-1A2C-F98F-98939B6D283E}"/>
              </a:ext>
            </a:extLst>
          </p:cNvPr>
          <p:cNvSpPr txBox="1"/>
          <p:nvPr/>
        </p:nvSpPr>
        <p:spPr>
          <a:xfrm>
            <a:off x="553673" y="5056460"/>
            <a:ext cx="1163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Influence of the size of the field of view on motion perception–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Pretto</a:t>
            </a:r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[2] The effects of field of view size on the control of roll motion – R. Kenyon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17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F000-D3D6-B853-74FB-DD7401FB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37188-36B4-2DF3-B04C-829E7F073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dirty="0" err="1"/>
              <a:t>FoV</a:t>
            </a:r>
            <a:r>
              <a:rPr lang="en-US" dirty="0"/>
              <a:t> </a:t>
            </a:r>
            <a:r>
              <a:rPr lang="en-US"/>
              <a:t>is 20 </a:t>
            </a:r>
            <a:r>
              <a:rPr lang="en-US" dirty="0"/>
              <a:t>degrees</a:t>
            </a:r>
          </a:p>
          <a:p>
            <a:pPr lvl="1"/>
            <a:r>
              <a:rPr lang="en-US" dirty="0"/>
              <a:t>Below 30 performance degrades for translations and rotations [1][2] </a:t>
            </a:r>
          </a:p>
          <a:p>
            <a:r>
              <a:rPr lang="en-US" dirty="0"/>
              <a:t>Then 30, 60, 120 and 140 degrees</a:t>
            </a:r>
          </a:p>
          <a:p>
            <a:pPr lvl="1"/>
            <a:r>
              <a:rPr lang="en-US" dirty="0"/>
              <a:t>40 is considered sufficient for forward motion. Not much gain after 60 [1]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8C8A0-6874-A3EB-F951-883AE7273690}"/>
              </a:ext>
            </a:extLst>
          </p:cNvPr>
          <p:cNvSpPr txBox="1"/>
          <p:nvPr/>
        </p:nvSpPr>
        <p:spPr>
          <a:xfrm>
            <a:off x="553673" y="5056460"/>
            <a:ext cx="1163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Influence of the size of the field of view on motion perception–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Pretto</a:t>
            </a:r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[2] The effects of field of view size on the control of roll motion – R. Kenyon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0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AB4F-38DF-9122-B04D-A642DB40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A1B5-E706-4818-CE58-31179FCF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F3024-AE3A-06FB-4015-D67933AB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2014"/>
          <a:stretch/>
        </p:blipFill>
        <p:spPr>
          <a:xfrm>
            <a:off x="352337" y="1375794"/>
            <a:ext cx="10486841" cy="48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1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84C4-034E-F5BE-2F91-23A42710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2A82-0FFE-6A97-E435-E2F1F4CD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Joystick goes from -1 to 1. </a:t>
            </a:r>
          </a:p>
          <a:p>
            <a:r>
              <a:rPr lang="en-GB" dirty="0"/>
              <a:t>Translates to 30 degree pitch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790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488ECBF1-7A1F-0E4B-5248-AD022165A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7" r="19493"/>
          <a:stretch/>
        </p:blipFill>
        <p:spPr>
          <a:xfrm>
            <a:off x="2211039" y="-214199"/>
            <a:ext cx="6638088" cy="698061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9FC193-617A-241D-9AB1-1A20B45FB444}"/>
              </a:ext>
            </a:extLst>
          </p:cNvPr>
          <p:cNvSpPr/>
          <p:nvPr/>
        </p:nvSpPr>
        <p:spPr>
          <a:xfrm>
            <a:off x="6096000" y="6259329"/>
            <a:ext cx="343948" cy="17616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13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7A16-D32C-A515-5C23-CC2AE7CB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8BD7-B97F-2623-5AFB-D984A3DF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Finish midterm report</a:t>
            </a:r>
          </a:p>
          <a:p>
            <a:r>
              <a:rPr lang="en-GB" dirty="0"/>
              <a:t>Submit documents for Human Research Ethics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3265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BD43-6062-8C37-FCB4-4EB78695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ED5A-C955-B04A-34CA-3E6684146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</a:t>
            </a:r>
            <a:r>
              <a:rPr lang="en-GB" dirty="0" err="1"/>
              <a:t>Pimax</a:t>
            </a:r>
            <a:r>
              <a:rPr lang="en-GB" dirty="0"/>
              <a:t> CE certified?</a:t>
            </a:r>
          </a:p>
          <a:p>
            <a:r>
              <a:rPr lang="en-GB" dirty="0"/>
              <a:t>Date for Midterm presentation</a:t>
            </a:r>
          </a:p>
          <a:p>
            <a:r>
              <a:rPr lang="en-GB" dirty="0"/>
              <a:t>BBQ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3204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81FA-2B23-4C5B-87C9-E9F9902F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4" descr="A poster with a qr code&#10;&#10;Description automatically generated">
            <a:extLst>
              <a:ext uri="{FF2B5EF4-FFF2-40B4-BE49-F238E27FC236}">
                <a16:creationId xmlns:a16="http://schemas.microsoft.com/office/drawing/2014/main" id="{DE63700D-AF78-7412-9F3B-A7AA6BAE6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534438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A290-E4B2-9C9B-C19E-DE68FC02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7C41-536B-6BB8-948A-295D5844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</a:t>
            </a:r>
          </a:p>
          <a:p>
            <a:endParaRPr lang="en-US" dirty="0"/>
          </a:p>
          <a:p>
            <a:r>
              <a:rPr lang="en-US" dirty="0"/>
              <a:t>Use steady state gain to get second transfer</a:t>
            </a:r>
          </a:p>
          <a:p>
            <a:pPr marL="0" indent="0">
              <a:buNone/>
            </a:pPr>
            <a:r>
              <a:rPr lang="en-US" dirty="0"/>
              <a:t> function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62705-73E9-055F-19E1-973A16EC14B7}"/>
              </a:ext>
            </a:extLst>
          </p:cNvPr>
          <p:cNvSpPr txBox="1"/>
          <p:nvPr/>
        </p:nvSpPr>
        <p:spPr>
          <a:xfrm>
            <a:off x="1075067" y="4997865"/>
            <a:ext cx="414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X_theta1s = -9.280 m/s^2 rad</a:t>
            </a:r>
          </a:p>
          <a:p>
            <a:r>
              <a:rPr lang="en-US" dirty="0" err="1"/>
              <a:t>X_u</a:t>
            </a:r>
            <a:r>
              <a:rPr lang="en-US" dirty="0"/>
              <a:t> = -0.02 s^-1</a:t>
            </a:r>
          </a:p>
          <a:p>
            <a:r>
              <a:rPr lang="en-US" dirty="0"/>
              <a:t>SSG = 13.9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92ACA-738A-A206-747A-E6032C25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9" y="1930400"/>
            <a:ext cx="1057423" cy="914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4B450-063F-C735-0583-2E2382A7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33" y="3700727"/>
            <a:ext cx="2295845" cy="1066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00030-0392-EB3F-BDE4-571115090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592" y="816638"/>
            <a:ext cx="55530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C1FF-E907-5AA8-20B2-B1C17AB9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Cybernetic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4C253-258C-6BCA-C118-835F104D4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009231"/>
            <a:ext cx="9961714" cy="3290557"/>
          </a:xfrm>
        </p:spPr>
      </p:pic>
    </p:spTree>
    <p:extLst>
      <p:ext uri="{BB962C8B-B14F-4D97-AF65-F5344CB8AC3E}">
        <p14:creationId xmlns:p14="http://schemas.microsoft.com/office/powerpoint/2010/main" val="236670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07BB-46B8-E1AF-D8AC-959803C1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925D0-27AE-8FD3-F4F1-98220D78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4" y="1488613"/>
            <a:ext cx="8596668" cy="5121912"/>
          </a:xfrm>
        </p:spPr>
        <p:txBody>
          <a:bodyPr/>
          <a:lstStyle/>
          <a:p>
            <a:r>
              <a:rPr lang="en-US" dirty="0"/>
              <a:t>Closed inner loop ?</a:t>
            </a:r>
          </a:p>
          <a:p>
            <a:r>
              <a:rPr lang="en-US" dirty="0"/>
              <a:t>Guessed the pilot gain</a:t>
            </a:r>
          </a:p>
          <a:p>
            <a:r>
              <a:rPr lang="en-US" dirty="0"/>
              <a:t>Found the crossover frequency</a:t>
            </a:r>
          </a:p>
          <a:p>
            <a:r>
              <a:rPr lang="en-US" dirty="0"/>
              <a:t>Used </a:t>
            </a:r>
            <a:r>
              <a:rPr lang="en-US" dirty="0" err="1"/>
              <a:t>McRuer’s</a:t>
            </a:r>
            <a:r>
              <a:rPr lang="en-US" dirty="0"/>
              <a:t> equation to find forcing function bandwidth</a:t>
            </a:r>
          </a:p>
          <a:p>
            <a:r>
              <a:rPr lang="en-US" dirty="0"/>
              <a:t>1/3 rule to find outer loop bandwidth</a:t>
            </a:r>
          </a:p>
          <a:p>
            <a:r>
              <a:rPr lang="en-US" dirty="0"/>
              <a:t>Created range of frequencies ?</a:t>
            </a:r>
          </a:p>
          <a:p>
            <a:r>
              <a:rPr lang="en-US" dirty="0"/>
              <a:t>Chose a measurement time ?</a:t>
            </a:r>
          </a:p>
          <a:p>
            <a:r>
              <a:rPr lang="en-US" dirty="0"/>
              <a:t>Base frequency-&gt; component frequencies ?</a:t>
            </a:r>
          </a:p>
          <a:p>
            <a:r>
              <a:rPr lang="en-US" dirty="0"/>
              <a:t>Scaled amplitudes ?</a:t>
            </a:r>
          </a:p>
        </p:txBody>
      </p:sp>
    </p:spTree>
    <p:extLst>
      <p:ext uri="{BB962C8B-B14F-4D97-AF65-F5344CB8AC3E}">
        <p14:creationId xmlns:p14="http://schemas.microsoft.com/office/powerpoint/2010/main" val="1162509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64D1-37B0-B800-9CE8-AB0DC751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A3CECC-94F3-F16B-BF14-32D312826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639560"/>
              </p:ext>
            </p:extLst>
          </p:nvPr>
        </p:nvGraphicFramePr>
        <p:xfrm>
          <a:off x="677863" y="2160588"/>
          <a:ext cx="859631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3852406423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359170765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170230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8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0.261799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0.417035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0.212192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1.204277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0.091223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1.937315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2.670353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3.717551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0.021457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5.288347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7.173303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8.953539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4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11.83333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2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430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6AB0-F423-728E-E40C-9E214E64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4433"/>
            <a:ext cx="8596668" cy="1320800"/>
          </a:xfrm>
        </p:spPr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B00A8-024F-5577-C681-BC423433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Ta1 = 0.1 Ta2 = 2.25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72F37-C2E8-E833-131C-8153AA3F3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01" y="2160589"/>
            <a:ext cx="2710569" cy="859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CE3327-EF8B-77D9-1FCE-EF5D1656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95" y="1343025"/>
            <a:ext cx="55530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0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9466-46B2-41FC-F7A6-894903F5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10233-7451-D93B-A6EE-79280040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= 1 [m/s^2]^2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A7DEF-526C-2B84-FAD2-276E3C266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41463"/>
            <a:ext cx="5732622" cy="4616537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5D05931-EBA8-B522-C57F-49EADB40D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054354"/>
              </p:ext>
            </p:extLst>
          </p:nvPr>
        </p:nvGraphicFramePr>
        <p:xfrm>
          <a:off x="1" y="2727024"/>
          <a:ext cx="58806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171">
                  <a:extLst>
                    <a:ext uri="{9D8B030D-6E8A-4147-A177-3AD203B41FA5}">
                      <a16:colId xmlns:a16="http://schemas.microsoft.com/office/drawing/2014/main" val="3852406423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2359170765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1702308099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79029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A_d_scaled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8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0.261799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0.417035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3.325617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0.212192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1.692117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1.204277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0.091223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0.727457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1.937315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0.395687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2.670353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0.260646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3.717551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0.021457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0.171113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5.288347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0.112027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7.173303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0.080055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8.953539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0.064068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4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11.83333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2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615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7BE3-98CB-4A62-243F-D1CFD654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B234D-0D9A-10A4-320D-B54F0EC09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11"/>
          <a:stretch/>
        </p:blipFill>
        <p:spPr>
          <a:xfrm>
            <a:off x="677334" y="1845578"/>
            <a:ext cx="5262714" cy="98678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528F0E-8A54-68AA-BE95-1EAD7B43ECE7}"/>
              </a:ext>
            </a:extLst>
          </p:cNvPr>
          <p:cNvCxnSpPr>
            <a:cxnSpLocks/>
          </p:cNvCxnSpPr>
          <p:nvPr/>
        </p:nvCxnSpPr>
        <p:spPr>
          <a:xfrm>
            <a:off x="5505061" y="2127380"/>
            <a:ext cx="21456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337670-8340-4E4F-DF00-DFCD0946EFF6}"/>
              </a:ext>
            </a:extLst>
          </p:cNvPr>
          <p:cNvSpPr txBox="1"/>
          <p:nvPr/>
        </p:nvSpPr>
        <p:spPr>
          <a:xfrm>
            <a:off x="7944374" y="1930400"/>
            <a:ext cx="132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size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B35444B9-672A-2C32-5AF5-B9F7BAC10A10}"/>
              </a:ext>
            </a:extLst>
          </p:cNvPr>
          <p:cNvSpPr/>
          <p:nvPr/>
        </p:nvSpPr>
        <p:spPr>
          <a:xfrm rot="5400000">
            <a:off x="4882393" y="2629778"/>
            <a:ext cx="622668" cy="50963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206D9-9485-340D-3E38-3FCCCE3CB6E5}"/>
              </a:ext>
            </a:extLst>
          </p:cNvPr>
          <p:cNvSpPr txBox="1"/>
          <p:nvPr/>
        </p:nvSpPr>
        <p:spPr>
          <a:xfrm>
            <a:off x="5505061" y="2884593"/>
            <a:ext cx="132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FoV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7D5CAB-4B49-81B5-DDDD-054693B8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89" y="3662073"/>
            <a:ext cx="5536008" cy="1167594"/>
          </a:xfrm>
          <a:prstGeom prst="rect">
            <a:avLst/>
          </a:prstGeom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0AAFDAF0-E1AB-FD14-AA3D-64BC00C0AA16}"/>
              </a:ext>
            </a:extLst>
          </p:cNvPr>
          <p:cNvSpPr/>
          <p:nvPr/>
        </p:nvSpPr>
        <p:spPr>
          <a:xfrm rot="5400000">
            <a:off x="5294852" y="4729663"/>
            <a:ext cx="622668" cy="50963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30C1F-74E4-D908-BD05-C8B542C77722}"/>
              </a:ext>
            </a:extLst>
          </p:cNvPr>
          <p:cNvSpPr txBox="1"/>
          <p:nvPr/>
        </p:nvSpPr>
        <p:spPr>
          <a:xfrm>
            <a:off x="6001410" y="4990770"/>
            <a:ext cx="29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coordinate of point P in the Viewing axis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B44C2F07-9154-E132-D8C6-AC977C2D9AAA}"/>
              </a:ext>
            </a:extLst>
          </p:cNvPr>
          <p:cNvSpPr/>
          <p:nvPr/>
        </p:nvSpPr>
        <p:spPr>
          <a:xfrm rot="5400000">
            <a:off x="992698" y="4574852"/>
            <a:ext cx="622668" cy="50963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E25BC-6BBA-B25D-E123-5E2F6E09456F}"/>
              </a:ext>
            </a:extLst>
          </p:cNvPr>
          <p:cNvSpPr txBox="1"/>
          <p:nvPr/>
        </p:nvSpPr>
        <p:spPr>
          <a:xfrm>
            <a:off x="1671752" y="4766153"/>
            <a:ext cx="29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position in the viewing plane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D308F-E5C0-C2E5-E89E-57FC4316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183" y="3750852"/>
            <a:ext cx="4475817" cy="9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5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1BB5-9B6A-1947-A24F-D6DB7C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092A7-6758-733D-5405-D5B7DB1B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1. There should be a significant improvement in pilot performance as </a:t>
            </a:r>
            <a:r>
              <a:rPr lang="en-GB" dirty="0" err="1"/>
              <a:t>FoV</a:t>
            </a:r>
            <a:r>
              <a:rPr lang="en-GB" dirty="0"/>
              <a:t> increases from 20 degrees to 90 degrees for the velocity tracking task</a:t>
            </a:r>
          </a:p>
          <a:p>
            <a:r>
              <a:rPr lang="en-GB" dirty="0"/>
              <a:t>2. There should be no significant improvement in pilot performance as </a:t>
            </a:r>
            <a:r>
              <a:rPr lang="en-GB" dirty="0" err="1"/>
              <a:t>FoV</a:t>
            </a:r>
            <a:r>
              <a:rPr lang="en-GB" dirty="0"/>
              <a:t> increases from 90 degrees to 140 degrees for the velocity tracking task</a:t>
            </a:r>
          </a:p>
          <a:p>
            <a:r>
              <a:rPr lang="en-GB" dirty="0"/>
              <a:t>3. There should not be a significant change in pilot performance as the </a:t>
            </a:r>
            <a:r>
              <a:rPr lang="en-GB" dirty="0" err="1"/>
              <a:t>FoV</a:t>
            </a:r>
            <a:r>
              <a:rPr lang="en-GB" dirty="0"/>
              <a:t> increases from 20 degrees to 140 degrees for the pitch tracking task</a:t>
            </a:r>
          </a:p>
        </p:txBody>
      </p:sp>
    </p:spTree>
    <p:extLst>
      <p:ext uri="{BB962C8B-B14F-4D97-AF65-F5344CB8AC3E}">
        <p14:creationId xmlns:p14="http://schemas.microsoft.com/office/powerpoint/2010/main" val="897265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3BE1-33A9-0BE9-DD6C-AD40A321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E6436-D466-701A-1943-2EBC9CBC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67" y="1802473"/>
            <a:ext cx="8416515" cy="225634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54794D5-E202-D069-F2FD-174A88D926B6}"/>
              </a:ext>
            </a:extLst>
          </p:cNvPr>
          <p:cNvSpPr/>
          <p:nvPr/>
        </p:nvSpPr>
        <p:spPr>
          <a:xfrm rot="16200000">
            <a:off x="5110014" y="1478513"/>
            <a:ext cx="317540" cy="586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C52BCE8-724C-C51B-E8AF-245F3D0F6F77}"/>
              </a:ext>
            </a:extLst>
          </p:cNvPr>
          <p:cNvSpPr/>
          <p:nvPr/>
        </p:nvSpPr>
        <p:spPr>
          <a:xfrm rot="16200000">
            <a:off x="6178215" y="1478513"/>
            <a:ext cx="317540" cy="586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E3F8FB3-3192-6698-CB8D-6C8FD28B074F}"/>
              </a:ext>
            </a:extLst>
          </p:cNvPr>
          <p:cNvSpPr/>
          <p:nvPr/>
        </p:nvSpPr>
        <p:spPr>
          <a:xfrm rot="16200000">
            <a:off x="8198562" y="1478512"/>
            <a:ext cx="317540" cy="586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F215A-7666-1262-0BD5-6A66E341E429}"/>
              </a:ext>
            </a:extLst>
          </p:cNvPr>
          <p:cNvSpPr txBox="1"/>
          <p:nvPr/>
        </p:nvSpPr>
        <p:spPr>
          <a:xfrm>
            <a:off x="5126669" y="1166070"/>
            <a:ext cx="2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4A96E-0CF2-8705-6356-5E9554A8C9D6}"/>
              </a:ext>
            </a:extLst>
          </p:cNvPr>
          <p:cNvSpPr txBox="1"/>
          <p:nvPr/>
        </p:nvSpPr>
        <p:spPr>
          <a:xfrm>
            <a:off x="6190675" y="1166070"/>
            <a:ext cx="2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4264B-F831-A822-FBEA-0AE0735B3F3A}"/>
              </a:ext>
            </a:extLst>
          </p:cNvPr>
          <p:cNvSpPr txBox="1"/>
          <p:nvPr/>
        </p:nvSpPr>
        <p:spPr>
          <a:xfrm>
            <a:off x="8211022" y="1166070"/>
            <a:ext cx="2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59562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D986-FF50-C51A-E129-3FC5BD94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E841-3B6F-185E-3995-C36ECD23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location for maximum screen velocity / actual velocity</a:t>
            </a:r>
          </a:p>
          <a:p>
            <a:r>
              <a:rPr lang="en-US" dirty="0"/>
              <a:t>Ignore projection effects (kappa stays the same)</a:t>
            </a:r>
          </a:p>
          <a:p>
            <a:r>
              <a:rPr lang="en-US" dirty="0"/>
              <a:t>Find value for 1 </a:t>
            </a:r>
            <a:r>
              <a:rPr lang="en-US" dirty="0" err="1"/>
              <a:t>DoF</a:t>
            </a:r>
            <a:r>
              <a:rPr lang="en-US" dirty="0"/>
              <a:t> (u)</a:t>
            </a:r>
          </a:p>
          <a:p>
            <a:r>
              <a:rPr lang="en-US" dirty="0"/>
              <a:t>Find value for 2 </a:t>
            </a:r>
            <a:r>
              <a:rPr lang="en-US" dirty="0" err="1"/>
              <a:t>DoF</a:t>
            </a:r>
            <a:r>
              <a:rPr lang="en-US" dirty="0"/>
              <a:t> (</a:t>
            </a:r>
            <a:r>
              <a:rPr lang="en-US" dirty="0" err="1"/>
              <a:t>u,theta</a:t>
            </a:r>
            <a:r>
              <a:rPr lang="en-US" dirty="0"/>
              <a:t>)</a:t>
            </a:r>
          </a:p>
          <a:p>
            <a:r>
              <a:rPr lang="en-US" dirty="0"/>
              <a:t>Ensure that:</a:t>
            </a:r>
          </a:p>
          <a:p>
            <a:pPr lvl="1"/>
            <a:r>
              <a:rPr lang="en-US" dirty="0"/>
              <a:t>The projected element is always on screen for 1 </a:t>
            </a:r>
            <a:r>
              <a:rPr lang="en-US" dirty="0" err="1"/>
              <a:t>Dof</a:t>
            </a:r>
            <a:endParaRPr lang="en-US" dirty="0"/>
          </a:p>
          <a:p>
            <a:pPr lvl="1"/>
            <a:r>
              <a:rPr lang="en-US" dirty="0"/>
              <a:t>For 2 </a:t>
            </a:r>
            <a:r>
              <a:rPr lang="en-US" dirty="0" err="1"/>
              <a:t>dof</a:t>
            </a:r>
            <a:r>
              <a:rPr lang="en-US" dirty="0"/>
              <a:t>, object is within the view frustum but can be projected off screen</a:t>
            </a:r>
          </a:p>
        </p:txBody>
      </p:sp>
    </p:spTree>
    <p:extLst>
      <p:ext uri="{BB962C8B-B14F-4D97-AF65-F5344CB8AC3E}">
        <p14:creationId xmlns:p14="http://schemas.microsoft.com/office/powerpoint/2010/main" val="1805009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19AE-6ADF-4314-DA5A-7CA87F72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24305-CE10-87F3-A410-94D14EDE5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list of </a:t>
            </a:r>
            <a:r>
              <a:rPr lang="en-US" dirty="0" err="1"/>
              <a:t>FoVs</a:t>
            </a:r>
            <a:r>
              <a:rPr lang="en-US" dirty="0"/>
              <a:t> to test</a:t>
            </a:r>
          </a:p>
          <a:p>
            <a:r>
              <a:rPr lang="en-US" dirty="0"/>
              <a:t>Create list of most prominent objects for these </a:t>
            </a:r>
            <a:r>
              <a:rPr lang="en-US" dirty="0" err="1"/>
              <a:t>FoVs</a:t>
            </a:r>
            <a:endParaRPr lang="en-US" dirty="0"/>
          </a:p>
          <a:p>
            <a:r>
              <a:rPr lang="en-US" dirty="0"/>
              <a:t>Link to Control structure?</a:t>
            </a:r>
          </a:p>
        </p:txBody>
      </p:sp>
    </p:spTree>
    <p:extLst>
      <p:ext uri="{BB962C8B-B14F-4D97-AF65-F5344CB8AC3E}">
        <p14:creationId xmlns:p14="http://schemas.microsoft.com/office/powerpoint/2010/main" val="2700251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D453-7DE3-5AFC-7519-583BFA64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AD91-3C87-8853-735C-2106A318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0568"/>
            <a:ext cx="7570021" cy="4406466"/>
          </a:xfrm>
        </p:spPr>
        <p:txBody>
          <a:bodyPr>
            <a:normAutofit/>
          </a:bodyPr>
          <a:lstStyle/>
          <a:p>
            <a:r>
              <a:rPr lang="en-US" dirty="0"/>
              <a:t>Find a relevant vehicle model</a:t>
            </a:r>
          </a:p>
          <a:p>
            <a:pPr lvl="1"/>
            <a:r>
              <a:rPr lang="en-US" dirty="0"/>
              <a:t>Consider aspects such as where the disturbance is added (velocity)</a:t>
            </a:r>
          </a:p>
          <a:p>
            <a:r>
              <a:rPr lang="en-US" dirty="0"/>
              <a:t>Design a relevant task</a:t>
            </a:r>
          </a:p>
          <a:p>
            <a:pPr lvl="1"/>
            <a:r>
              <a:rPr lang="en-US" dirty="0"/>
              <a:t>Relevant forcing function</a:t>
            </a:r>
          </a:p>
          <a:p>
            <a:pPr lvl="1"/>
            <a:r>
              <a:rPr lang="en-US" dirty="0"/>
              <a:t>Visuals</a:t>
            </a:r>
          </a:p>
          <a:p>
            <a:r>
              <a:rPr lang="en-US" dirty="0"/>
              <a:t>Predict what the Cybernetic model will look like for this task</a:t>
            </a:r>
          </a:p>
          <a:p>
            <a:r>
              <a:rPr lang="en-US" dirty="0"/>
              <a:t>Predict what the model will look like as velocity perception goes to 0 with lower </a:t>
            </a:r>
            <a:r>
              <a:rPr lang="en-US" dirty="0" err="1"/>
              <a:t>FoV</a:t>
            </a:r>
            <a:endParaRPr lang="en-US" dirty="0"/>
          </a:p>
          <a:p>
            <a:pPr lvl="1"/>
            <a:r>
              <a:rPr lang="en-US" dirty="0"/>
              <a:t>See if control loop is sensitive to velocity perception</a:t>
            </a:r>
          </a:p>
        </p:txBody>
      </p:sp>
    </p:spTree>
    <p:extLst>
      <p:ext uri="{BB962C8B-B14F-4D97-AF65-F5344CB8AC3E}">
        <p14:creationId xmlns:p14="http://schemas.microsoft.com/office/powerpoint/2010/main" val="2479029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5028-0FF7-13D1-47C4-E5EAF575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E527-5C1C-8CBC-3729-281AE6D80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5003691"/>
          </a:xfrm>
        </p:spPr>
        <p:txBody>
          <a:bodyPr>
            <a:normAutofit/>
          </a:bodyPr>
          <a:lstStyle/>
          <a:p>
            <a:r>
              <a:rPr lang="en-US" dirty="0"/>
              <a:t>Trimmed and </a:t>
            </a:r>
            <a:r>
              <a:rPr lang="en-US" dirty="0" err="1"/>
              <a:t>linearised</a:t>
            </a:r>
            <a:r>
              <a:rPr lang="en-US" dirty="0"/>
              <a:t> pitch and surge equations [1]: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[1] they assume surge is 0 and then derive the </a:t>
            </a:r>
            <a:r>
              <a:rPr lang="en-US" dirty="0" err="1"/>
              <a:t>tf</a:t>
            </a:r>
            <a:r>
              <a:rPr lang="en-US" dirty="0"/>
              <a:t> from control input to q or theta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[1] AN INVESTIGATION OF PILOT MODELLING FOR HELICOPTER HANDLING QUALITIES ANALYSIS – Helen Marie Baker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BF50C-202B-C89F-5AB9-A2B6CCDD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614" y="2577518"/>
            <a:ext cx="2210108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67977-F1A9-5E16-9597-041BC599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31" y="4662433"/>
            <a:ext cx="3286584" cy="105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B927F-E79E-4D43-C029-59962151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51" y="4800564"/>
            <a:ext cx="1743318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920BA-82E4-264E-F2EA-1F4F0CFD727A}"/>
              </a:ext>
            </a:extLst>
          </p:cNvPr>
          <p:cNvSpPr txBox="1"/>
          <p:nvPr/>
        </p:nvSpPr>
        <p:spPr>
          <a:xfrm>
            <a:off x="8435152" y="4867977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M_theta1s = 26.4</a:t>
            </a:r>
          </a:p>
          <a:p>
            <a:r>
              <a:rPr lang="en-US" dirty="0" err="1"/>
              <a:t>M_q</a:t>
            </a:r>
            <a:r>
              <a:rPr lang="en-US" dirty="0"/>
              <a:t> = -1.8954</a:t>
            </a:r>
          </a:p>
        </p:txBody>
      </p:sp>
    </p:spTree>
    <p:extLst>
      <p:ext uri="{BB962C8B-B14F-4D97-AF65-F5344CB8AC3E}">
        <p14:creationId xmlns:p14="http://schemas.microsoft.com/office/powerpoint/2010/main" val="3950742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C8E4-1961-253C-996A-AF9E567B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FACB3-378B-60DC-D329-7E6D6AD66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65" y="1692974"/>
            <a:ext cx="5296639" cy="1362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AD317-3167-FA58-6B7F-5D65AD18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47" y="3692367"/>
            <a:ext cx="6792273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40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CC5F-41DC-F1CA-CE71-0894320F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BEFF-732E-15FF-A9B9-FFF21E72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variable-&gt; Pilot </a:t>
            </a:r>
            <a:r>
              <a:rPr lang="en-US" dirty="0" err="1"/>
              <a:t>FoV</a:t>
            </a:r>
            <a:endParaRPr lang="en-US" dirty="0"/>
          </a:p>
          <a:p>
            <a:pPr lvl="1"/>
            <a:r>
              <a:rPr lang="en-US" dirty="0" err="1"/>
              <a:t>Pimax</a:t>
            </a:r>
            <a:r>
              <a:rPr lang="en-US" dirty="0"/>
              <a:t> 8k has a diagonal </a:t>
            </a:r>
            <a:r>
              <a:rPr lang="en-US" dirty="0" err="1"/>
              <a:t>Fov</a:t>
            </a:r>
            <a:r>
              <a:rPr lang="en-US" dirty="0"/>
              <a:t> of 200 degrees </a:t>
            </a:r>
          </a:p>
          <a:p>
            <a:pPr lvl="1"/>
            <a:r>
              <a:rPr lang="en-US" dirty="0"/>
              <a:t>Actual specs: </a:t>
            </a:r>
            <a:r>
              <a:rPr lang="en-US" dirty="0">
                <a:hlinkClick r:id="rId2"/>
              </a:rPr>
              <a:t>https://risa2000.github.io/hmdgdb/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Collected data</a:t>
            </a:r>
          </a:p>
          <a:p>
            <a:pPr lvl="1"/>
            <a:r>
              <a:rPr lang="en-US" dirty="0"/>
              <a:t>Time traces of error, input, velocity and position</a:t>
            </a:r>
          </a:p>
          <a:p>
            <a:pPr lvl="1"/>
            <a:r>
              <a:rPr lang="en-US" dirty="0"/>
              <a:t>Subjective workload rating (Bedford rating scale)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15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6F2A-79C0-5D67-ACE5-187C1492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0778-F2F5-4D66-6029-9D0938C4E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sinusoids</a:t>
            </a:r>
          </a:p>
          <a:p>
            <a:r>
              <a:rPr lang="en-US" dirty="0"/>
              <a:t>Applied to the velocity</a:t>
            </a:r>
          </a:p>
          <a:p>
            <a:r>
              <a:rPr lang="en-US" dirty="0" err="1"/>
              <a:t>T_m</a:t>
            </a:r>
            <a:r>
              <a:rPr lang="en-US" dirty="0"/>
              <a:t> between 50-100 seconds [1][2][3]</a:t>
            </a:r>
          </a:p>
          <a:p>
            <a:r>
              <a:rPr lang="en-US" dirty="0"/>
              <a:t>Apply low pass filter on the amplitudes. [2]</a:t>
            </a:r>
          </a:p>
          <a:p>
            <a:r>
              <a:rPr lang="en-US" dirty="0"/>
              <a:t>Choice of </a:t>
            </a:r>
            <a:r>
              <a:rPr lang="en-US" dirty="0" err="1"/>
              <a:t>T_m</a:t>
            </a:r>
            <a:r>
              <a:rPr lang="en-US" dirty="0"/>
              <a:t>, </a:t>
            </a:r>
            <a:r>
              <a:rPr lang="en-US" dirty="0" err="1"/>
              <a:t>n_d</a:t>
            </a:r>
            <a:r>
              <a:rPr lang="en-US" dirty="0"/>
              <a:t> and phi?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E63FD-2ACE-0E64-AC84-9D621D4ED972}"/>
              </a:ext>
            </a:extLst>
          </p:cNvPr>
          <p:cNvSpPr txBox="1"/>
          <p:nvPr/>
        </p:nvSpPr>
        <p:spPr>
          <a:xfrm>
            <a:off x="506028" y="5140627"/>
            <a:ext cx="10733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AN INVESTIGATION OF PILOT MODELLING FOR HELICOPTER HANDLING QUALITIES ANALYSIS – Helen Marie Baker</a:t>
            </a:r>
          </a:p>
          <a:p>
            <a:r>
              <a:rPr lang="en-US" dirty="0"/>
              <a:t>[2] </a:t>
            </a:r>
            <a:r>
              <a:rPr lang="en-GB" dirty="0"/>
              <a:t>A Cybernetic Approach to Assess Flight Simulator Motion Fidelity – Pool et al</a:t>
            </a:r>
            <a:endParaRPr lang="en-US" dirty="0"/>
          </a:p>
          <a:p>
            <a:r>
              <a:rPr lang="en-US" dirty="0"/>
              <a:t>[3] </a:t>
            </a:r>
            <a:r>
              <a:rPr lang="en-GB" dirty="0"/>
              <a:t>Effects of Aeroelasticity on the Pilot’s Psychomotor </a:t>
            </a:r>
            <a:r>
              <a:rPr lang="en-GB" dirty="0" err="1"/>
              <a:t>Behavior</a:t>
            </a:r>
            <a:r>
              <a:rPr lang="en-GB" dirty="0"/>
              <a:t> – Groot et 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95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0CC0-1D7E-EEEE-E8E0-7025A605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F6149-4E57-1045-AE38-F565D29C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8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766B-5AE0-E540-57BB-AE5B676D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87E33-FE78-524E-7515-E0490AA18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Total of 12 participants</a:t>
            </a:r>
          </a:p>
          <a:p>
            <a:r>
              <a:rPr lang="en-GB" dirty="0"/>
              <a:t>Data collected was used to check the RMSE </a:t>
            </a:r>
          </a:p>
          <a:p>
            <a:r>
              <a:rPr lang="en-GB" dirty="0"/>
              <a:t>That was then used to do a one-way ANOVA analysis to see if there’s significant difference between the different </a:t>
            </a:r>
            <a:r>
              <a:rPr lang="en-GB" dirty="0" err="1"/>
              <a:t>FoVs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789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7D77-A6DB-0ECA-96CB-0D0D60A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Subjective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36F0-BAFC-5B9D-74F1-A5EFDA0D8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</a:t>
            </a:r>
            <a:r>
              <a:rPr lang="en-GB" dirty="0" err="1"/>
              <a:t>FoV</a:t>
            </a:r>
            <a:r>
              <a:rPr lang="en-GB" dirty="0"/>
              <a:t> increased, participants said it felt more comfortable to control</a:t>
            </a:r>
          </a:p>
          <a:p>
            <a:pPr lvl="1"/>
            <a:r>
              <a:rPr lang="en-GB" dirty="0"/>
              <a:t>Some said they felt their performance was not affected but some said it was harder to control</a:t>
            </a:r>
          </a:p>
          <a:p>
            <a:pPr lvl="1"/>
            <a:r>
              <a:rPr lang="en-GB" dirty="0"/>
              <a:t>Participants stated that more activity in the peripheries was “distracting”</a:t>
            </a:r>
          </a:p>
          <a:p>
            <a:r>
              <a:rPr lang="en-GB" dirty="0"/>
              <a:t>For the Pitch Disturbance Rejection Task, they all claimed they felt no difference in performance</a:t>
            </a:r>
          </a:p>
          <a:p>
            <a:pPr lvl="1"/>
            <a:r>
              <a:rPr lang="en-GB" dirty="0"/>
              <a:t>Some claimed it was easier to see horizon</a:t>
            </a:r>
          </a:p>
          <a:p>
            <a:r>
              <a:rPr lang="en-GB" dirty="0"/>
              <a:t>They were mostly focused on</a:t>
            </a:r>
          </a:p>
          <a:p>
            <a:pPr lvl="1"/>
            <a:r>
              <a:rPr lang="en-GB" dirty="0"/>
              <a:t>Ground and horizon for the Velocity Disturbance Rejection Task</a:t>
            </a:r>
          </a:p>
          <a:p>
            <a:pPr lvl="1"/>
            <a:r>
              <a:rPr lang="en-GB" dirty="0"/>
              <a:t>On the pitch marker for the Pitch Disturbance Rejection Task</a:t>
            </a:r>
          </a:p>
        </p:txBody>
      </p:sp>
    </p:spTree>
    <p:extLst>
      <p:ext uri="{BB962C8B-B14F-4D97-AF65-F5344CB8AC3E}">
        <p14:creationId xmlns:p14="http://schemas.microsoft.com/office/powerpoint/2010/main" val="171358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867-8241-8C01-283B-76014A35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FE3F6-677D-56B6-DFF8-4EB84B5D5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28" y="1403873"/>
            <a:ext cx="5852172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C7E5D-698D-79FD-6BF6-74010B57C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88" y="147450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43BD-ADD2-D7A1-7290-8FA6E458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8AC5-A763-C1F3-6133-24BA9199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57211" cy="3880773"/>
          </a:xfrm>
        </p:spPr>
        <p:txBody>
          <a:bodyPr/>
          <a:lstStyle/>
          <a:p>
            <a:r>
              <a:rPr lang="en-GB" dirty="0"/>
              <a:t>For Velocity task</a:t>
            </a:r>
          </a:p>
          <a:p>
            <a:pPr lvl="1"/>
            <a:r>
              <a:rPr lang="en-GB" dirty="0"/>
              <a:t>F-value: 0.8249</a:t>
            </a:r>
          </a:p>
          <a:p>
            <a:pPr lvl="1"/>
            <a:r>
              <a:rPr lang="en-GB" dirty="0"/>
              <a:t>P-value: 0.5364</a:t>
            </a:r>
          </a:p>
          <a:p>
            <a:r>
              <a:rPr lang="en-GB" dirty="0"/>
              <a:t>For Theta task</a:t>
            </a:r>
          </a:p>
          <a:p>
            <a:pPr lvl="1"/>
            <a:r>
              <a:rPr lang="en-GB" dirty="0"/>
              <a:t>F-value: 0.2371 </a:t>
            </a:r>
          </a:p>
          <a:p>
            <a:pPr lvl="1"/>
            <a:r>
              <a:rPr lang="en-GB" dirty="0"/>
              <a:t>P-value: 0.6311</a:t>
            </a:r>
          </a:p>
          <a:p>
            <a:r>
              <a:rPr lang="en-GB" dirty="0"/>
              <a:t>Don’t have enough evidence to reject null hypothesis</a:t>
            </a:r>
          </a:p>
          <a:p>
            <a:pPr lvl="1"/>
            <a:r>
              <a:rPr lang="en-GB" dirty="0"/>
              <a:t>High p-value means variation likely due to random chance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CE5A7-7C6B-C7AB-EBD0-2D824E4BA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253" y="-8408"/>
            <a:ext cx="5806759" cy="3484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3AF58-82EA-0ADD-366D-C10209043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7413" y="3429000"/>
            <a:ext cx="5637253" cy="33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903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7691</TotalTime>
  <Words>1950</Words>
  <Application>Microsoft Office PowerPoint</Application>
  <PresentationFormat>Widescreen</PresentationFormat>
  <Paragraphs>381</Paragraphs>
  <Slides>58</Slides>
  <Notes>3</Notes>
  <HiddenSlides>42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Cambria Math</vt:lpstr>
      <vt:lpstr>Times New Roman</vt:lpstr>
      <vt:lpstr>Trebuchet MS</vt:lpstr>
      <vt:lpstr>Wingdings 3</vt:lpstr>
      <vt:lpstr>Facet</vt:lpstr>
      <vt:lpstr>Green-Light Presentation</vt:lpstr>
      <vt:lpstr>PowerPoint Presentation</vt:lpstr>
      <vt:lpstr>Research questions</vt:lpstr>
      <vt:lpstr>PowerPoint Presentation</vt:lpstr>
      <vt:lpstr>Hypotheses</vt:lpstr>
      <vt:lpstr>Some Results</vt:lpstr>
      <vt:lpstr>Subjective Results</vt:lpstr>
      <vt:lpstr>Objective results</vt:lpstr>
      <vt:lpstr>Objective Results</vt:lpstr>
      <vt:lpstr>Discussion</vt:lpstr>
      <vt:lpstr>Discussion-continued</vt:lpstr>
      <vt:lpstr>Discussion-continued</vt:lpstr>
      <vt:lpstr>Discussion-continued</vt:lpstr>
      <vt:lpstr>PowerPoint Presentation</vt:lpstr>
      <vt:lpstr>PowerPoint Presentation</vt:lpstr>
      <vt:lpstr>Discussion- continued</vt:lpstr>
      <vt:lpstr>Recommendations</vt:lpstr>
      <vt:lpstr>Stuff to finish</vt:lpstr>
      <vt:lpstr>Motion</vt:lpstr>
      <vt:lpstr>PowerPoint Presentation</vt:lpstr>
      <vt:lpstr>Motion on retina</vt:lpstr>
      <vt:lpstr>Analytically calculating the behaviour</vt:lpstr>
      <vt:lpstr>Method</vt:lpstr>
      <vt:lpstr>Changes in elevation angle</vt:lpstr>
      <vt:lpstr>Changes in azimuth angle</vt:lpstr>
      <vt:lpstr>Maximum change for elevation</vt:lpstr>
      <vt:lpstr>Maximum change for Azimuth</vt:lpstr>
      <vt:lpstr>Pilot Model- Controlled dynamics</vt:lpstr>
      <vt:lpstr>Pilot Model- Controlled dynamics</vt:lpstr>
      <vt:lpstr>Pilot Model – Controlled Dynamics</vt:lpstr>
      <vt:lpstr>Forcing function</vt:lpstr>
      <vt:lpstr>Forcing Function</vt:lpstr>
      <vt:lpstr>Forcing Function</vt:lpstr>
      <vt:lpstr>Chosen FoV- literature</vt:lpstr>
      <vt:lpstr>Chosen FoV- literature</vt:lpstr>
      <vt:lpstr>Chosen FoV- literature</vt:lpstr>
      <vt:lpstr>Chosen FoVs</vt:lpstr>
      <vt:lpstr>Visuals</vt:lpstr>
      <vt:lpstr>Experiment</vt:lpstr>
      <vt:lpstr>This week</vt:lpstr>
      <vt:lpstr>Questions</vt:lpstr>
      <vt:lpstr>PowerPoint Presentation</vt:lpstr>
      <vt:lpstr>Vehicle model</vt:lpstr>
      <vt:lpstr>Cybernetic model</vt:lpstr>
      <vt:lpstr>Forcing Function</vt:lpstr>
      <vt:lpstr>Forcing Function</vt:lpstr>
      <vt:lpstr>Forcing function</vt:lpstr>
      <vt:lpstr>Forcing function</vt:lpstr>
      <vt:lpstr>Projection</vt:lpstr>
      <vt:lpstr>Projection</vt:lpstr>
      <vt:lpstr>Parameter</vt:lpstr>
      <vt:lpstr>Potential uses</vt:lpstr>
      <vt:lpstr>Plan</vt:lpstr>
      <vt:lpstr>Vehicle model</vt:lpstr>
      <vt:lpstr>Vehicle model</vt:lpstr>
      <vt:lpstr>Variables</vt:lpstr>
      <vt:lpstr>Forcing function</vt:lpstr>
      <vt:lpstr>Experiment visuals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kick-off presentation</dc:title>
  <dc:creator>SHEHARYAR Ali</dc:creator>
  <cp:lastModifiedBy>SHEHARYAR Ali</cp:lastModifiedBy>
  <cp:revision>74</cp:revision>
  <dcterms:created xsi:type="dcterms:W3CDTF">2024-02-04T11:57:31Z</dcterms:created>
  <dcterms:modified xsi:type="dcterms:W3CDTF">2024-09-26T16:28:17Z</dcterms:modified>
</cp:coreProperties>
</file>